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B6D1-63EE-77D9-7B68-207F5511B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E8C9E-0E89-C488-0F07-FA377BCC9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03556-91FB-0B0E-1DB3-AC79588D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7779E-492C-7C99-EB6E-CAB35AD7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0B817-FFE7-5D6F-DBB3-784C2128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BE9B-9447-C2D2-721D-87369535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67AD8-130F-2CE7-84A0-B378BA647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FF63-2273-674F-D49D-BA218AFD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74414-C73E-F7C4-ED89-7373541D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27089-1B0B-8433-64B0-BD976928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AA416-789A-108D-189B-665D4A831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C26E9-D688-DEAC-30EB-4A44B0CC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812B-7F00-7E4A-EE7F-3119C2C3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1DC8-B50E-3856-8EC5-4C78B4D7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8F57-F7D7-9395-576B-1C6EF2BA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F728-BC54-0E28-43EE-7688879A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13F26-9512-DBC4-6157-64939AC38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A18BF-BAF4-402E-C73A-D5CC2F22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8A4F2-1318-D638-4CE1-E1419C20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80EBA-2AE2-C0CA-7312-43BBF510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9E43-D398-F6E5-D79E-2FB096EE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4247E-AF2F-9670-C507-076EFF353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DCA79-AC30-7F33-6615-51F0442C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D9BCD-E490-0165-D950-A817AEC1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1D20D-A0F7-8869-D24F-1CD5BF67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0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F949-810B-893B-A375-BD6DDB707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FF37-A08A-51AF-D5A9-9CB2AF9C7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2AAF4-91AA-7C5B-54C4-4D889A9CE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7402-A203-B49F-9EAC-E6D92D6C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20BA2-9B21-09B8-E237-3EF7C488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C78DB-730D-0154-2BFC-53B7C313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E720-96EA-1BD1-5BF6-997D51B4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F7B13-DD81-BE10-267B-D370A51AF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7A782-ECD2-37FB-3373-F8047899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AE8C3-6F1A-3171-70F2-48B22AFF7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EC44-B0BD-3E7A-A191-BFB496B32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3D2A4-D07F-E22F-DF41-4511A800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56070-55BE-C735-35F0-41D10D1C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AA19-9C23-8976-C29E-3FA0AB5D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0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EB8C-FCDC-C41F-0D1C-490323BC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8A121-5A65-6404-4C76-1968383F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4373D-1598-BA1F-9B1A-40CB9943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EBA47-2BCB-572E-256D-574DF171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17CC9-4774-A1C0-B9F2-290A9BF9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3AA33-573D-38DC-77DD-07C75FB6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770DE-98D6-64B5-5AF9-0FCABD20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9AFB-845C-8C18-AF8C-435D557D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5C4D-2023-6F32-CC27-3E569B49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40F40-332F-4C30-0245-D4B9192BD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718D1-70D0-9E76-77D3-DC96485F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8F1A1-4879-0614-C7EC-D7401A5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32890-0794-6366-780A-D015035A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C22D-B90B-0073-3796-1CD5B59E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8540C-27DF-DB69-0C12-CC5193F4D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60DD3-3FFE-C83B-9C5D-A323A975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958E8-0980-FB6B-5E86-9501B2F0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C0F07-C593-8474-9F3A-9E9660CF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FAC0F-F3DC-1CBE-2415-F92EBBE3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0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BF98B-18C6-C22D-6BDC-88536001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3C9BD-C9F0-A139-9110-E84534EDE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00DD-86AF-42CB-D5FC-B8DB5D25E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752C-CAD9-41A3-803A-87877D001A1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A2CF9-9AC5-0157-B7BC-1C0D5EE47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E409-B0FA-8C2E-B9D9-3D5F64A5E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61B5-14BD-4B5E-9656-01B58CA0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FF6AC5-FC35-7B8A-FE3E-38CBD291439F}"/>
              </a:ext>
            </a:extLst>
          </p:cNvPr>
          <p:cNvSpPr txBox="1"/>
          <p:nvPr/>
        </p:nvSpPr>
        <p:spPr>
          <a:xfrm>
            <a:off x="4181078" y="140407"/>
            <a:ext cx="7878844" cy="576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cap="all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</a:t>
            </a:r>
            <a:r>
              <a:rPr lang="ro-RO" sz="2400" b="1" cap="all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ȚIA CLINICĂ NEUROLOGIE i</a:t>
            </a:r>
            <a:endParaRPr lang="en-US" sz="2400" cap="all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 de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paturi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 care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acuţi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42 de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paturi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sunt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suspendate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care 6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acuţi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paturi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Spitalizare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zi </a:t>
            </a:r>
            <a:endParaRPr lang="en-US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secţiei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asigurăm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îngrijire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afecțiunile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sistemului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nervos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central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periferic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oferind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nevoilor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fiecărui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fie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vorba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EE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URGENŢE NEUROLOGICE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48599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SPITALIZARE CONTINUĂ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60A5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CONSULTAŢII ÎN AMBULATOR</a:t>
            </a:r>
            <a:endParaRPr lang="en-US" sz="2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28F685-8796-97C9-C894-D1A255662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3264992"/>
            <a:ext cx="3937237" cy="29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9FE26-B3A6-EBC7-FDF0-122A5A35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16EEB6-3E63-D6BF-F8F0-F11FA22DB532}"/>
              </a:ext>
            </a:extLst>
          </p:cNvPr>
          <p:cNvSpPr txBox="1"/>
          <p:nvPr/>
        </p:nvSpPr>
        <p:spPr>
          <a:xfrm>
            <a:off x="3942080" y="233445"/>
            <a:ext cx="7924800" cy="6391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⚡  Î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Spitalului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 de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Psihiatrie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Brasov p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URGENŢE NEUROLOGICE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CAMERĂ DE GARDĂ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24/7,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acordăm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pacienților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se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prezintă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urgenţă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vasculare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cerebrale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(AVC)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crize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epileptice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acute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 epileptic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crize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acute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migrena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pusee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acute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scleroză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deficit neurologic cu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7E16F-4BB4-2D3F-2FEA-B00F2ED62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772924"/>
            <a:ext cx="3272795" cy="21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03178-9E22-8206-ABD3-99B75A3F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17C26-CC7C-21E8-F7BD-1C3D6A106B72}"/>
              </a:ext>
            </a:extLst>
          </p:cNvPr>
          <p:cNvSpPr txBox="1"/>
          <p:nvPr/>
        </p:nvSpPr>
        <p:spPr>
          <a:xfrm>
            <a:off x="3637280" y="418581"/>
            <a:ext cx="8310880" cy="6464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pacienţilor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 DE URGENŢĂ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dispunem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130000"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 CEREBRAL–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24/7,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diagnostic rapid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130000"/>
              <a:buBlip>
                <a:blip r:embed="rId4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 DE ANALIZE– 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24/7,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investigații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urgente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MONITORIZARE INTENSIVĂ–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secţie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Terapie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Acuţi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pacienții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buNone/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Echipa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noastră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personal medical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specializat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oferă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rapidă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asigurând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monitorizarea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siguranța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pacienților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întreaga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durată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intervenției</a:t>
            </a:r>
            <a:endParaRPr lang="en-US" sz="24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86845-1480-8C55-E6F9-F8DDC47EA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772924"/>
            <a:ext cx="3272795" cy="21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CD05A-F7FD-B37A-C950-8D43151EA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DC670E-DE6D-CAB1-2B2F-FEE94C2BF39A}"/>
              </a:ext>
            </a:extLst>
          </p:cNvPr>
          <p:cNvSpPr txBox="1"/>
          <p:nvPr/>
        </p:nvSpPr>
        <p:spPr>
          <a:xfrm>
            <a:off x="3586480" y="398261"/>
            <a:ext cx="8524240" cy="6267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🏥 </a:t>
            </a:r>
            <a:r>
              <a:rPr lang="en-US" sz="2800" b="1" cap="all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Internări</a:t>
            </a:r>
            <a:r>
              <a:rPr lang="en-US" sz="2800" b="1" cap="al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continue (</a:t>
            </a:r>
            <a:r>
              <a:rPr lang="en-US" sz="2800" b="1" cap="all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spitalizare</a:t>
            </a:r>
            <a:r>
              <a:rPr lang="en-US" sz="2800" b="1" cap="al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programată</a:t>
            </a:r>
            <a:r>
              <a:rPr lang="en-US" sz="2800" b="1" cap="al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b="1" cap="all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secției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pacienții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 beneficia 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internări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continuu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programare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afecțiuni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cronice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locurilor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internări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sunt destinate: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55000"/>
              <a:buBlip>
                <a:blip r:embed="rId3"/>
              </a:buBlip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efectuării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investigații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stabilirii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diagnosticului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monitorizării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stabilirii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conduitei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terapeutice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personalizate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5"/>
              </a:buBlip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supravegherii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pacienților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zile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10836-78D1-2FED-F776-4B50EE7B0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r="8864"/>
          <a:stretch>
            <a:fillRect/>
          </a:stretch>
        </p:blipFill>
        <p:spPr>
          <a:xfrm>
            <a:off x="81280" y="3601720"/>
            <a:ext cx="3626441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7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D5EE1-CC3C-7A11-465B-A8ADC6B2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82B9D8-A4E0-44D3-28AC-05CF2FEA9741}"/>
              </a:ext>
            </a:extLst>
          </p:cNvPr>
          <p:cNvSpPr txBox="1"/>
          <p:nvPr/>
        </p:nvSpPr>
        <p:spPr>
          <a:xfrm>
            <a:off x="3322320" y="408421"/>
            <a:ext cx="8432800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🏥 </a:t>
            </a:r>
            <a:r>
              <a:rPr lang="en-US" sz="2800" b="1" cap="all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Internări</a:t>
            </a:r>
            <a:r>
              <a:rPr lang="en-US" sz="2800" b="1" cap="al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continue (</a:t>
            </a:r>
            <a:r>
              <a:rPr lang="en-US" sz="2800" b="1" cap="all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spitalizare</a:t>
            </a:r>
            <a:r>
              <a:rPr lang="en-US" sz="2800" b="1" cap="al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programată</a:t>
            </a:r>
            <a:r>
              <a:rPr lang="en-US" sz="2800" b="1" cap="all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cap="all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64BF1-5990-371D-D6FF-815FDDBD5DBB}"/>
              </a:ext>
            </a:extLst>
          </p:cNvPr>
          <p:cNvSpPr txBox="1"/>
          <p:nvPr/>
        </p:nvSpPr>
        <p:spPr>
          <a:xfrm>
            <a:off x="4023360" y="1377251"/>
            <a:ext cx="741680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internările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realizează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monitorizare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atentă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imagistică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(CT, RMN, Doppler),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EEG (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EEG),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asigura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îngrijire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include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supraveghere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optimizarea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stării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sănătate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prevenirea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complicațiilor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0DB38-CECE-7A9F-790F-E4E8FB60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r="9083"/>
          <a:stretch>
            <a:fillRect/>
          </a:stretch>
        </p:blipFill>
        <p:spPr>
          <a:xfrm>
            <a:off x="167293" y="3610779"/>
            <a:ext cx="3977987" cy="24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229798-1962-F811-4F9D-C71342A82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36A912-5AC2-C33D-914B-23DBF4C8430D}"/>
              </a:ext>
            </a:extLst>
          </p:cNvPr>
          <p:cNvSpPr txBox="1"/>
          <p:nvPr/>
        </p:nvSpPr>
        <p:spPr>
          <a:xfrm>
            <a:off x="3362960" y="449061"/>
            <a:ext cx="8829040" cy="5724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🏥 </a:t>
            </a:r>
            <a:r>
              <a:rPr lang="en-US" sz="3200" b="1" cap="all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Ambulator </a:t>
            </a:r>
            <a:endParaRPr lang="en-US" sz="2000" b="1" cap="all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Secția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consultații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ambulator,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pacienții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afecțiuni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cronice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externați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eveniment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neurologic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(AVC,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criză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epileptică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puseu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scleroză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etc.).</a:t>
            </a: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Principalele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afecţiuni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tratate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ambulator: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 neurodegenerative: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Boala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Parkinson,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Boala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Alzheimer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orice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demenţă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4"/>
              </a:buBlip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Tulburări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mișcare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tremor,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distonii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diskinezii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5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Boli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neuromusculare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miastenia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gravis,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distrofii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musculare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6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autoimune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scleroză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neuromielită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optică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7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Orice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afecţiune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cronică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cefalee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vertij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discopatie,etc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E7199-6AD1-75D1-82B9-F6E9F6E160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7" y="3429000"/>
            <a:ext cx="2585720" cy="2585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57BD1-B1F2-5268-662E-C0C90430F4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4735" r="15729" b="12180"/>
          <a:stretch>
            <a:fillRect/>
          </a:stretch>
        </p:blipFill>
        <p:spPr>
          <a:xfrm>
            <a:off x="330834" y="3429000"/>
            <a:ext cx="2585720" cy="25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4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28CD9-ACE0-755C-1549-49478287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12EA7C-8AAA-7BE3-3197-464AD59A719C}"/>
              </a:ext>
            </a:extLst>
          </p:cNvPr>
          <p:cNvSpPr txBox="1"/>
          <p:nvPr/>
        </p:nvSpPr>
        <p:spPr>
          <a:xfrm>
            <a:off x="3291840" y="459221"/>
            <a:ext cx="8829040" cy="5776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🏥 </a:t>
            </a:r>
            <a:r>
              <a:rPr lang="en-US" sz="3200" b="1" cap="all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Ambulator </a:t>
            </a:r>
            <a:endParaRPr lang="en-US" sz="2400" b="1" cap="all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3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Evaluarea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ajustarea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tratamentelor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evoluției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simptomelor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4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Eliberarea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rețete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bilete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trimitere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investigații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suplimentare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5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rapid,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investigații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imagistice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CT, RMN, Doppler</a:t>
            </a: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  <a:buBlip>
                <a:blip r:embed="rId6"/>
              </a:buBlip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recuperatorii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secția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ambulator, fie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continuarea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programelor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recuperare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începute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perioada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spitalizării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200000"/>
            </a:pP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Astfel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pacienții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beneficiază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tratament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continuitate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urmărirea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evoluției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afecțiunilor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cronice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recuperării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evenimente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acute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8234A-3008-80CC-845A-538CB7E8E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4735" r="15729" b="12180"/>
          <a:stretch>
            <a:fillRect/>
          </a:stretch>
        </p:blipFill>
        <p:spPr>
          <a:xfrm>
            <a:off x="330834" y="3429000"/>
            <a:ext cx="2585720" cy="25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0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" t="-7000" r="71000" b="5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C6C83-3561-68D9-A97E-063C04CB2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6AA888-2385-0D48-1DDA-47F15BD0FA72}"/>
              </a:ext>
            </a:extLst>
          </p:cNvPr>
          <p:cNvSpPr txBox="1"/>
          <p:nvPr/>
        </p:nvSpPr>
        <p:spPr>
          <a:xfrm>
            <a:off x="3312160" y="179810"/>
            <a:ext cx="877824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🧠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Spitalului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 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Psihiatrie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Braşov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/>
              <a:t>derulăm</a:t>
            </a:r>
            <a:r>
              <a:rPr lang="en-US" sz="2400" dirty="0"/>
              <a:t> </a:t>
            </a:r>
            <a:r>
              <a:rPr lang="en-US" sz="2400" dirty="0" err="1"/>
              <a:t>Programe</a:t>
            </a:r>
            <a:r>
              <a:rPr lang="en-US" sz="2400" dirty="0"/>
              <a:t> </a:t>
            </a:r>
            <a:r>
              <a:rPr lang="en-US" sz="2400" dirty="0" err="1"/>
              <a:t>Naționale</a:t>
            </a:r>
            <a:r>
              <a:rPr lang="en-US" sz="2400" dirty="0"/>
              <a:t> de </a:t>
            </a:r>
            <a:r>
              <a:rPr lang="en-US" sz="2400" dirty="0" err="1"/>
              <a:t>Tratament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afecțiuni</a:t>
            </a:r>
            <a:r>
              <a:rPr lang="en-US" sz="2400" dirty="0"/>
              <a:t> </a:t>
            </a:r>
            <a:r>
              <a:rPr lang="en-US" sz="2400" dirty="0" err="1"/>
              <a:t>neurologice</a:t>
            </a:r>
            <a:r>
              <a:rPr lang="en-US" sz="2400" dirty="0"/>
              <a:t> </a:t>
            </a:r>
            <a:r>
              <a:rPr lang="en-US" sz="2400" dirty="0" err="1"/>
              <a:t>complexe</a:t>
            </a:r>
            <a:r>
              <a:rPr lang="en-US" sz="2400" dirty="0"/>
              <a:t>, </a:t>
            </a:r>
            <a:r>
              <a:rPr lang="en-US" sz="2400" dirty="0" err="1"/>
              <a:t>oferind</a:t>
            </a:r>
            <a:r>
              <a:rPr lang="en-US" sz="2400" dirty="0"/>
              <a:t> </a:t>
            </a:r>
            <a:r>
              <a:rPr lang="en-US" sz="2400" dirty="0" err="1"/>
              <a:t>pacienților</a:t>
            </a:r>
            <a:r>
              <a:rPr lang="en-US" sz="2400" dirty="0"/>
              <a:t> </a:t>
            </a:r>
            <a:r>
              <a:rPr lang="en-US" sz="2400" dirty="0" err="1"/>
              <a:t>acces</a:t>
            </a:r>
            <a:r>
              <a:rPr lang="en-US" sz="2400" dirty="0"/>
              <a:t> la </a:t>
            </a:r>
            <a:r>
              <a:rPr lang="en-US" sz="2400" dirty="0" err="1"/>
              <a:t>terapii</a:t>
            </a:r>
            <a:r>
              <a:rPr lang="en-US" sz="2400" dirty="0"/>
              <a:t> </a:t>
            </a:r>
            <a:r>
              <a:rPr lang="en-US" sz="2400" dirty="0" err="1"/>
              <a:t>moderne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monitorizare</a:t>
            </a:r>
            <a:r>
              <a:rPr lang="en-US" sz="2400" dirty="0"/>
              <a:t> de </a:t>
            </a:r>
            <a:r>
              <a:rPr lang="en-US" sz="2400" dirty="0" err="1"/>
              <a:t>specialitate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:</a:t>
            </a:r>
          </a:p>
          <a:p>
            <a:endParaRPr lang="en-US" sz="2800" dirty="0"/>
          </a:p>
          <a:p>
            <a:r>
              <a:rPr lang="en-US" sz="2400" dirty="0"/>
              <a:t>✅ </a:t>
            </a:r>
            <a:r>
              <a:rPr lang="en-US" sz="2400" b="1" dirty="0" err="1"/>
              <a:t>Scleroza</a:t>
            </a:r>
            <a:r>
              <a:rPr lang="en-US" sz="2400" b="1" dirty="0"/>
              <a:t> </a:t>
            </a:r>
            <a:r>
              <a:rPr lang="en-US" sz="2400" b="1" dirty="0" err="1"/>
              <a:t>multiplă</a:t>
            </a:r>
            <a:r>
              <a:rPr lang="en-US" sz="2400" dirty="0"/>
              <a:t> – </a:t>
            </a:r>
            <a:r>
              <a:rPr lang="en-US" sz="2000" dirty="0" err="1"/>
              <a:t>evaluare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tratamente</a:t>
            </a:r>
            <a:r>
              <a:rPr lang="en-US" sz="2000" dirty="0"/>
              <a:t> </a:t>
            </a:r>
            <a:r>
              <a:rPr lang="en-US" sz="2000" dirty="0" err="1"/>
              <a:t>personalizate</a:t>
            </a:r>
            <a:r>
              <a:rPr lang="en-US" sz="2000" dirty="0"/>
              <a:t> conform </a:t>
            </a:r>
            <a:r>
              <a:rPr lang="en-US" sz="2000" dirty="0" err="1"/>
              <a:t>protocoalelor</a:t>
            </a:r>
            <a:r>
              <a:rPr lang="en-US" sz="2000" dirty="0"/>
              <a:t> </a:t>
            </a:r>
            <a:r>
              <a:rPr lang="en-US" sz="2000" dirty="0" err="1"/>
              <a:t>terapeutice</a:t>
            </a:r>
            <a:r>
              <a:rPr lang="en-US" sz="2000" dirty="0"/>
              <a:t> </a:t>
            </a:r>
            <a:r>
              <a:rPr lang="en-US" sz="2000" dirty="0" err="1"/>
              <a:t>aprobate</a:t>
            </a:r>
            <a:r>
              <a:rPr lang="en-US" sz="2000" dirty="0"/>
              <a:t> precum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monitorizare</a:t>
            </a:r>
            <a:r>
              <a:rPr lang="en-US" sz="2000" dirty="0"/>
              <a:t> </a:t>
            </a:r>
            <a:r>
              <a:rPr lang="en-US" sz="2000" dirty="0" err="1"/>
              <a:t>periodică</a:t>
            </a:r>
            <a:r>
              <a:rPr lang="en-US" sz="2000" dirty="0"/>
              <a:t>;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✅ </a:t>
            </a:r>
            <a:r>
              <a:rPr lang="en-US" sz="2400" b="1" dirty="0"/>
              <a:t>Boli </a:t>
            </a:r>
            <a:r>
              <a:rPr lang="en-US" sz="2400" b="1" dirty="0" err="1"/>
              <a:t>neurologice</a:t>
            </a:r>
            <a:r>
              <a:rPr lang="en-US" sz="2400" b="1" dirty="0"/>
              <a:t> rare – </a:t>
            </a:r>
            <a:r>
              <a:rPr lang="en-US" sz="2400" b="1" dirty="0" err="1"/>
              <a:t>scleroza</a:t>
            </a:r>
            <a:r>
              <a:rPr lang="en-US" sz="2400" b="1" dirty="0"/>
              <a:t> </a:t>
            </a:r>
            <a:r>
              <a:rPr lang="en-US" sz="2400" b="1" dirty="0" err="1"/>
              <a:t>tuberoasă</a:t>
            </a:r>
            <a:r>
              <a:rPr lang="en-US" sz="2400" b="1" dirty="0"/>
              <a:t>.</a:t>
            </a:r>
          </a:p>
          <a:p>
            <a:endParaRPr lang="en-US" sz="2400" dirty="0"/>
          </a:p>
          <a:p>
            <a:r>
              <a:rPr lang="en-US" sz="2400" b="1" dirty="0" err="1"/>
              <a:t>Coordonator</a:t>
            </a:r>
            <a:r>
              <a:rPr lang="en-US" sz="2400" b="1" dirty="0"/>
              <a:t> </a:t>
            </a:r>
            <a:r>
              <a:rPr lang="en-US" sz="2400" b="1" dirty="0" err="1"/>
              <a:t>programe</a:t>
            </a:r>
            <a:r>
              <a:rPr lang="en-US" sz="2400" b="1" dirty="0"/>
              <a:t>:</a:t>
            </a:r>
            <a:r>
              <a:rPr lang="en-US" sz="2400" dirty="0"/>
              <a:t> Dr. Lupu Raluca Miruna </a:t>
            </a:r>
            <a:br>
              <a:rPr lang="en-US" sz="2400" dirty="0"/>
            </a:br>
            <a:r>
              <a:rPr lang="en-US" sz="2400" b="1" dirty="0"/>
              <a:t>Contact: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📞 </a:t>
            </a:r>
            <a:r>
              <a:rPr lang="en-US" sz="2400" dirty="0" err="1"/>
              <a:t>Telefon</a:t>
            </a:r>
            <a:r>
              <a:rPr lang="en-US" sz="2400" dirty="0"/>
              <a:t>: 0268511481- interior 176</a:t>
            </a:r>
          </a:p>
          <a:p>
            <a:r>
              <a:rPr lang="en-US" sz="2400" dirty="0"/>
              <a:t>    📧 E-mail: raluca.lupu@spnbrasov.ro, secretariat@spnbrasov.ro</a:t>
            </a:r>
          </a:p>
          <a:p>
            <a:r>
              <a:rPr lang="en-US" sz="2400" dirty="0"/>
              <a:t>    🏢 </a:t>
            </a:r>
            <a:r>
              <a:rPr lang="en-US" sz="2400" dirty="0" err="1"/>
              <a:t>Adresă</a:t>
            </a:r>
            <a:r>
              <a:rPr lang="en-US" sz="2400" dirty="0"/>
              <a:t>: Strada </a:t>
            </a:r>
            <a:r>
              <a:rPr lang="en-US" sz="2400" dirty="0" err="1"/>
              <a:t>Prundului</a:t>
            </a:r>
            <a:r>
              <a:rPr lang="en-US" sz="2400" dirty="0"/>
              <a:t> nr 7-9, </a:t>
            </a:r>
            <a:r>
              <a:rPr lang="en-US" sz="2400" dirty="0" err="1"/>
              <a:t>Braşov</a:t>
            </a:r>
            <a:r>
              <a:rPr lang="en-US" sz="2400" b="1" cap="all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CF2C6-1703-50AC-0E49-66122B2AA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1" r="-464"/>
          <a:stretch>
            <a:fillRect/>
          </a:stretch>
        </p:blipFill>
        <p:spPr>
          <a:xfrm>
            <a:off x="243840" y="3261360"/>
            <a:ext cx="3068320" cy="29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000" r="84000" b="6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847CF-768F-31F7-3D01-2542F4A6F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8A164-89A1-0955-C5C9-1871F4E91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4" b="14222"/>
          <a:stretch>
            <a:fillRect/>
          </a:stretch>
        </p:blipFill>
        <p:spPr>
          <a:xfrm>
            <a:off x="6607372" y="1597572"/>
            <a:ext cx="5332833" cy="5002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657231-92D6-4E0F-427A-375FF52EE1EB}"/>
              </a:ext>
            </a:extLst>
          </p:cNvPr>
          <p:cNvSpPr txBox="1"/>
          <p:nvPr/>
        </p:nvSpPr>
        <p:spPr>
          <a:xfrm>
            <a:off x="511372" y="2496296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cadrul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Spitalului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 de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Psihiatrie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Neurologie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Braşov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/>
              <a:t>monitorizăm</a:t>
            </a:r>
            <a:r>
              <a:rPr lang="en-US" sz="2400" dirty="0"/>
              <a:t> </a:t>
            </a:r>
            <a:r>
              <a:rPr lang="en-US" sz="2400" dirty="0" err="1"/>
              <a:t>pacienţi</a:t>
            </a:r>
            <a:r>
              <a:rPr lang="en-US" sz="2400" dirty="0"/>
              <a:t> cu </a:t>
            </a:r>
            <a:r>
              <a:rPr lang="en-US" sz="2400" dirty="0" err="1"/>
              <a:t>Boală</a:t>
            </a:r>
            <a:r>
              <a:rPr lang="en-US" sz="2400" dirty="0"/>
              <a:t> Parkinson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toate</a:t>
            </a:r>
            <a:r>
              <a:rPr lang="en-US" sz="2400" dirty="0"/>
              <a:t> </a:t>
            </a:r>
            <a:r>
              <a:rPr lang="en-US" sz="2400" dirty="0" err="1"/>
              <a:t>stadiile</a:t>
            </a:r>
            <a:r>
              <a:rPr lang="en-US" sz="2400" dirty="0"/>
              <a:t> </a:t>
            </a:r>
            <a:r>
              <a:rPr lang="en-US" sz="2400" dirty="0" err="1"/>
              <a:t>acesteia</a:t>
            </a:r>
            <a:r>
              <a:rPr lang="en-US" sz="2400" dirty="0"/>
              <a:t>, </a:t>
            </a:r>
            <a:r>
              <a:rPr lang="en-US" sz="2400" dirty="0" err="1"/>
              <a:t>oferind</a:t>
            </a:r>
            <a:r>
              <a:rPr lang="en-US" sz="2400" dirty="0"/>
              <a:t> </a:t>
            </a:r>
            <a:r>
              <a:rPr lang="en-US" sz="2400" dirty="0" err="1"/>
              <a:t>îngrijire</a:t>
            </a:r>
            <a:r>
              <a:rPr lang="en-US" sz="2400" dirty="0"/>
              <a:t> </a:t>
            </a:r>
            <a:r>
              <a:rPr lang="en-US" sz="2400" dirty="0" err="1"/>
              <a:t>personalizată</a:t>
            </a:r>
            <a:r>
              <a:rPr lang="en-US" sz="2400" dirty="0"/>
              <a:t> </a:t>
            </a:r>
            <a:r>
              <a:rPr lang="en-US" sz="2400" dirty="0" err="1"/>
              <a:t>inclusiv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formele</a:t>
            </a:r>
            <a:r>
              <a:rPr lang="en-US" sz="2400" dirty="0"/>
              <a:t> </a:t>
            </a:r>
            <a:r>
              <a:rPr lang="en-US" sz="2400" dirty="0" err="1"/>
              <a:t>avansate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/>
              <a:t>Asigurăm</a:t>
            </a:r>
            <a:r>
              <a:rPr lang="en-US" sz="2400" dirty="0"/>
              <a:t> </a:t>
            </a:r>
            <a:r>
              <a:rPr lang="en-US" sz="2400" b="1" dirty="0" err="1"/>
              <a:t>montarea</a:t>
            </a:r>
            <a:r>
              <a:rPr lang="en-US" sz="2400" b="1" dirty="0"/>
              <a:t> </a:t>
            </a:r>
            <a:r>
              <a:rPr lang="en-US" sz="2400" b="1" dirty="0" err="1"/>
              <a:t>şi</a:t>
            </a:r>
            <a:r>
              <a:rPr lang="en-US" sz="2400" b="1" dirty="0"/>
              <a:t> </a:t>
            </a:r>
            <a:r>
              <a:rPr lang="en-US" sz="2400" b="1" dirty="0" err="1"/>
              <a:t>ajustarea</a:t>
            </a:r>
            <a:r>
              <a:rPr lang="en-US" sz="2400" b="1" dirty="0"/>
              <a:t> </a:t>
            </a:r>
            <a:r>
              <a:rPr lang="en-US" sz="2400" b="1" dirty="0" err="1"/>
              <a:t>pompelor</a:t>
            </a:r>
            <a:r>
              <a:rPr lang="en-US" sz="2400" b="1" dirty="0"/>
              <a:t> de </a:t>
            </a:r>
            <a:r>
              <a:rPr lang="en-US" sz="2400" b="1" dirty="0" err="1"/>
              <a:t>apomorfină</a:t>
            </a:r>
            <a:r>
              <a:rPr lang="en-US" sz="2400" dirty="0"/>
              <a:t>, precum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en-US" sz="2400" b="1" dirty="0" err="1"/>
              <a:t>reglarea</a:t>
            </a:r>
            <a:r>
              <a:rPr lang="en-US" sz="2400" b="1" dirty="0"/>
              <a:t> </a:t>
            </a:r>
            <a:r>
              <a:rPr lang="en-US" sz="2400" b="1" dirty="0" err="1"/>
              <a:t>pompelor</a:t>
            </a:r>
            <a:r>
              <a:rPr lang="en-US" sz="2400" b="1" dirty="0"/>
              <a:t> de levodopa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optimizarea</a:t>
            </a:r>
            <a:r>
              <a:rPr lang="en-US" sz="2400" dirty="0"/>
              <a:t> </a:t>
            </a:r>
            <a:r>
              <a:rPr lang="en-US" sz="2400" dirty="0" err="1"/>
              <a:t>tratamentului</a:t>
            </a:r>
            <a:r>
              <a:rPr lang="en-US" sz="2400" dirty="0"/>
              <a:t> </a:t>
            </a:r>
            <a:r>
              <a:rPr lang="en-US" sz="2400" dirty="0" err="1"/>
              <a:t>individualizat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CF9E6-4D36-DE37-FFFB-28FA02C1E92F}"/>
              </a:ext>
            </a:extLst>
          </p:cNvPr>
          <p:cNvSpPr txBox="1"/>
          <p:nvPr/>
        </p:nvSpPr>
        <p:spPr>
          <a:xfrm>
            <a:off x="3983421" y="462455"/>
            <a:ext cx="4855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BOALA PARKINSON</a:t>
            </a:r>
          </a:p>
        </p:txBody>
      </p:sp>
    </p:spTree>
    <p:extLst>
      <p:ext uri="{BB962C8B-B14F-4D97-AF65-F5344CB8AC3E}">
        <p14:creationId xmlns:p14="http://schemas.microsoft.com/office/powerpoint/2010/main" val="102222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668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Dr.Lupu Raluca</dc:creator>
  <cp:lastModifiedBy>Simona Oancea</cp:lastModifiedBy>
  <cp:revision>24</cp:revision>
  <dcterms:created xsi:type="dcterms:W3CDTF">2025-09-21T07:02:59Z</dcterms:created>
  <dcterms:modified xsi:type="dcterms:W3CDTF">2025-09-23T06:15:55Z</dcterms:modified>
</cp:coreProperties>
</file>